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3E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420624"/>
            <a:ext cx="91440" cy="5852160"/>
          </a:xfrm>
          <a:prstGeom prst="rect">
            <a:avLst/>
          </a:prstGeom>
          <a:solidFill>
            <a:srgbClr val="6F7C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6419088"/>
            <a:ext cx="9144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000" b="1">
                <a:solidFill>
                  <a:srgbClr val="6F7C5F"/>
                </a:solidFill>
                <a:latin typeface="Aptos"/>
              </a:defRPr>
            </a:pPr>
            <a:r>
              <a:t>АННА АНОПОВА   /   ИСКУССТВО ЧУВСТВОВАТЬ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01400" y="6419088"/>
            <a:ext cx="5486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000" b="0">
                <a:solidFill>
                  <a:srgbClr val="6F7C5F"/>
                </a:solidFill>
                <a:latin typeface="Aptos"/>
              </a:defRPr>
            </a:pPr>
            <a: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143000"/>
            <a:ext cx="1005840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4400" b="1">
                <a:solidFill>
                  <a:srgbClr val="353D36"/>
                </a:solidFill>
                <a:latin typeface="Aptos"/>
              </a:defRPr>
            </a:pPr>
            <a:r>
              <a:t>Город внутри меня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2743200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500" b="0">
                <a:solidFill>
                  <a:srgbClr val="6F7C5F"/>
                </a:solidFill>
                <a:latin typeface="Aptos"/>
              </a:defRPr>
            </a:pPr>
            <a:r>
              <a:t>Музейная художественно-психологическая лаборатория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114800"/>
            <a:ext cx="9144000" cy="10058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 b="0">
                <a:solidFill>
                  <a:srgbClr val="353D36"/>
                </a:solidFill>
                <a:latin typeface="Aptos"/>
              </a:defRPr>
            </a:pPr>
            <a:r>
              <a:t>Дети 7–12 лет  •  90–120 минут · 8–12 участников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577840"/>
            <a:ext cx="100584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 b="0">
                <a:solidFill>
                  <a:srgbClr val="6F7C5F"/>
                </a:solidFill>
                <a:latin typeface="Aptos"/>
              </a:defRPr>
            </a:pPr>
            <a:r>
              <a:t>Психология · искусство · образование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3E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420624"/>
            <a:ext cx="91440" cy="5852160"/>
          </a:xfrm>
          <a:prstGeom prst="rect">
            <a:avLst/>
          </a:prstGeom>
          <a:solidFill>
            <a:srgbClr val="6F7C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6419088"/>
            <a:ext cx="9144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000" b="1">
                <a:solidFill>
                  <a:srgbClr val="6F7C5F"/>
                </a:solidFill>
                <a:latin typeface="Aptos"/>
              </a:defRPr>
            </a:pPr>
            <a:r>
              <a:t>АННА АНОПОВА   /   ИСКУССТВО ЧУВСТВОВАТЬ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01400" y="6419088"/>
            <a:ext cx="5486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000" b="0">
                <a:solidFill>
                  <a:srgbClr val="6F7C5F"/>
                </a:solidFill>
                <a:latin typeface="Aptos"/>
              </a:defRPr>
            </a:pPr>
            <a:r>
              <a:t>02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77724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100" b="1">
                <a:solidFill>
                  <a:srgbClr val="353D36"/>
                </a:solidFill>
                <a:latin typeface="Aptos"/>
              </a:defRPr>
            </a:pPr>
            <a:r>
              <a:t>Идея программы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828800"/>
            <a:ext cx="9875520" cy="2651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500" b="0">
                <a:solidFill>
                  <a:srgbClr val="353D36"/>
                </a:solidFill>
                <a:latin typeface="Aptos"/>
              </a:defRPr>
            </a:pPr>
            <a:r>
              <a:t>Дети создают воображаемый город: улицы радости, тихие места, мосты дружбы и площади встреч. Архитектура становится языком разговора о себе и отношениях.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5120640"/>
            <a:ext cx="100584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900" b="1">
                <a:solidFill>
                  <a:srgbClr val="6F7C5F"/>
                </a:solidFill>
                <a:latin typeface="Aptos"/>
              </a:defRPr>
            </a:pPr>
            <a:r>
              <a:t>Творческий процесс важнее художественного результата.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3E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420624"/>
            <a:ext cx="91440" cy="5852160"/>
          </a:xfrm>
          <a:prstGeom prst="rect">
            <a:avLst/>
          </a:prstGeom>
          <a:solidFill>
            <a:srgbClr val="6F7C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6419088"/>
            <a:ext cx="9144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000" b="1">
                <a:solidFill>
                  <a:srgbClr val="6F7C5F"/>
                </a:solidFill>
                <a:latin typeface="Aptos"/>
              </a:defRPr>
            </a:pPr>
            <a:r>
              <a:t>АННА АНОПОВА   /   ИСКУССТВО ЧУВСТВОВАТЬ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01400" y="6419088"/>
            <a:ext cx="5486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000" b="0">
                <a:solidFill>
                  <a:srgbClr val="6F7C5F"/>
                </a:solidFill>
                <a:latin typeface="Aptos"/>
              </a:defRPr>
            </a:pPr>
            <a:r>
              <a:t>03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77724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100" b="1">
                <a:solidFill>
                  <a:srgbClr val="353D36"/>
                </a:solidFill>
                <a:latin typeface="Aptos"/>
              </a:defRPr>
            </a:pPr>
            <a:r>
              <a:t>Содержание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645920"/>
            <a:ext cx="475488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 b="0">
                <a:solidFill>
                  <a:srgbClr val="353D36"/>
                </a:solidFill>
                <a:latin typeface="Aptos"/>
              </a:defRPr>
            </a:pPr>
            <a:r>
              <a:t>01   Город как пространство жизни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72200" y="1645920"/>
            <a:ext cx="475488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 b="0">
                <a:solidFill>
                  <a:srgbClr val="353D36"/>
                </a:solidFill>
                <a:latin typeface="Aptos"/>
              </a:defRPr>
            </a:pPr>
            <a:r>
              <a:t>02   Мой личный объект: создание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651760"/>
            <a:ext cx="475488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 b="0">
                <a:solidFill>
                  <a:srgbClr val="353D36"/>
                </a:solidFill>
                <a:latin typeface="Aptos"/>
              </a:defRPr>
            </a:pPr>
            <a:r>
              <a:t>03   Мосты, дороги и границы: общий город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72200" y="2651760"/>
            <a:ext cx="4754880" cy="868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700" b="0">
                <a:solidFill>
                  <a:srgbClr val="353D36"/>
                </a:solidFill>
                <a:latin typeface="Aptos"/>
              </a:defRPr>
            </a:pPr>
            <a:r>
              <a:t>04   Презентация и мини-экспозиция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3E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420624"/>
            <a:ext cx="91440" cy="5852160"/>
          </a:xfrm>
          <a:prstGeom prst="rect">
            <a:avLst/>
          </a:prstGeom>
          <a:solidFill>
            <a:srgbClr val="6F7C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6419088"/>
            <a:ext cx="9144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000" b="1">
                <a:solidFill>
                  <a:srgbClr val="6F7C5F"/>
                </a:solidFill>
                <a:latin typeface="Aptos"/>
              </a:defRPr>
            </a:pPr>
            <a:r>
              <a:t>АННА АНОПОВА   /   ИСКУССТВО ЧУВСТВОВАТЬ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01400" y="6419088"/>
            <a:ext cx="5486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000" b="0">
                <a:solidFill>
                  <a:srgbClr val="6F7C5F"/>
                </a:solidFill>
                <a:latin typeface="Aptos"/>
              </a:defRPr>
            </a:pPr>
            <a:r>
              <a:t>04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77724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100" b="1">
                <a:solidFill>
                  <a:srgbClr val="353D36"/>
                </a:solidFill>
                <a:latin typeface="Aptos"/>
              </a:defRPr>
            </a:pPr>
            <a:r>
              <a:t>Для участников и площадки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828800"/>
            <a:ext cx="987552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200" b="0">
                <a:solidFill>
                  <a:srgbClr val="353D36"/>
                </a:solidFill>
                <a:latin typeface="Aptos"/>
              </a:defRPr>
            </a:pPr>
            <a:r>
              <a:t>Участники исследуют себя и отношения через доступные художественные материалы, свободное творчество и бережный диалог.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3749039"/>
            <a:ext cx="9875520" cy="1554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200" b="1">
                <a:solidFill>
                  <a:srgbClr val="6F7C5F"/>
                </a:solidFill>
                <a:latin typeface="Aptos"/>
              </a:defRPr>
            </a:pPr>
            <a:r>
              <a:t>Соединяет психологию, архитектуру и музейную педагогику. Может адаптироваться к теме выставки или городскому контексту.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3EB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420624"/>
            <a:ext cx="91440" cy="5852160"/>
          </a:xfrm>
          <a:prstGeom prst="rect">
            <a:avLst/>
          </a:prstGeom>
          <a:solidFill>
            <a:srgbClr val="6F7C5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6419088"/>
            <a:ext cx="91440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000" b="1">
                <a:solidFill>
                  <a:srgbClr val="6F7C5F"/>
                </a:solidFill>
                <a:latin typeface="Aptos"/>
              </a:defRPr>
            </a:pPr>
            <a:r>
              <a:t>АННА АНОПОВА   /   ИСКУССТВО ЧУВСТВОВАТЬ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201400" y="6419088"/>
            <a:ext cx="5486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000" b="0">
                <a:solidFill>
                  <a:srgbClr val="6F7C5F"/>
                </a:solidFill>
                <a:latin typeface="Aptos"/>
              </a:defRPr>
            </a:pPr>
            <a:r>
              <a:t>05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777240"/>
            <a:ext cx="1005840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3100" b="1">
                <a:solidFill>
                  <a:srgbClr val="353D36"/>
                </a:solidFill>
                <a:latin typeface="Aptos"/>
              </a:defRPr>
            </a:pPr>
            <a:r>
              <a:t>Автор программы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1783080"/>
            <a:ext cx="987552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2100" b="0">
                <a:solidFill>
                  <a:srgbClr val="353D36"/>
                </a:solidFill>
                <a:latin typeface="Aptos"/>
              </a:defRPr>
            </a:pPr>
            <a:r>
              <a:t>Анна Анопова — психолог, арт-терапевт, автор образовательных программ. Более 20 лет практики. Базовое образование — психологическое; дополнительная подготовка — Expressive Arts Therapy. Ученица Елены Макаровой. Опыт работы: «Мамин садик», инклюзивный центр «Сундук», образовательная среда на Бали.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5120640"/>
            <a:ext cx="98755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500" b="0">
                <a:solidFill>
                  <a:srgbClr val="6F7C5F"/>
                </a:solidFill>
                <a:latin typeface="Aptos"/>
              </a:defRPr>
            </a:pPr>
            <a:r>
              <a:t>Возможны пилотная мастерская, регулярный цикл и адаптация под концепцию площадки.</a:t>
            </a:r>
          </a:p>
          <a:p>
            <a:pPr>
              <a:spcAft>
                <a:spcPts val="1000"/>
              </a:spcAft>
              <a:defRPr sz="1500" b="0">
                <a:solidFill>
                  <a:srgbClr val="6F7C5F"/>
                </a:solidFill>
                <a:latin typeface="Aptos"/>
              </a:defRPr>
            </a:pPr>
            <a:r>
              <a:t>Контакты: [телефон / Telegram / e-mail]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