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20624"/>
            <a:ext cx="91440" cy="5852160"/>
          </a:xfrm>
          <a:prstGeom prst="rect">
            <a:avLst/>
          </a:prstGeom>
          <a:solidFill>
            <a:srgbClr val="6F7C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6419088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6F7C5F"/>
                </a:solidFill>
                <a:latin typeface="Aptos"/>
              </a:defRPr>
            </a:pPr>
            <a:r>
              <a:t>АННА АНОПОВА   /   ИСКУССТВО ЧУВСТВОВАТЬ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19088"/>
            <a:ext cx="548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6F7C5F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143000"/>
            <a:ext cx="100584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400" b="1">
                <a:solidFill>
                  <a:srgbClr val="353D36"/>
                </a:solidFill>
                <a:latin typeface="Aptos"/>
              </a:defRPr>
            </a:pPr>
            <a:r>
              <a:t>Искусство быть собой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7432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6F7C5F"/>
                </a:solidFill>
                <a:latin typeface="Aptos"/>
              </a:defRPr>
            </a:pPr>
            <a:r>
              <a:t>Творческая лаборатория самопознания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114800"/>
            <a:ext cx="91440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353D36"/>
                </a:solidFill>
                <a:latin typeface="Aptos"/>
              </a:defRPr>
            </a:pPr>
            <a:r>
              <a:t>Взрослые 18+  •  4 встречи × 120 минут · 6–10 участников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57784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6F7C5F"/>
                </a:solidFill>
                <a:latin typeface="Aptos"/>
              </a:defRPr>
            </a:pPr>
            <a:r>
              <a:t>Психология · искусство · образование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20624"/>
            <a:ext cx="91440" cy="5852160"/>
          </a:xfrm>
          <a:prstGeom prst="rect">
            <a:avLst/>
          </a:prstGeom>
          <a:solidFill>
            <a:srgbClr val="6F7C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6419088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6F7C5F"/>
                </a:solidFill>
                <a:latin typeface="Aptos"/>
              </a:defRPr>
            </a:pPr>
            <a:r>
              <a:t>АННА АНОПОВА   /   ИСКУССТВО ЧУВСТВОВАТЬ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19088"/>
            <a:ext cx="548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6F7C5F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7724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100" b="1">
                <a:solidFill>
                  <a:srgbClr val="353D36"/>
                </a:solidFill>
                <a:latin typeface="Aptos"/>
              </a:defRPr>
            </a:pPr>
            <a:r>
              <a:t>Идея программы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828800"/>
            <a:ext cx="987552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353D36"/>
                </a:solidFill>
                <a:latin typeface="Aptos"/>
              </a:defRPr>
            </a:pPr>
            <a:r>
              <a:t>Возможность выйти из привычного ритма, исследовать свои желания, границы и внутренние ресурсы через рисунок, коллаж и объёмные материалы.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1">
                <a:solidFill>
                  <a:srgbClr val="6F7C5F"/>
                </a:solidFill>
                <a:latin typeface="Aptos"/>
              </a:defRPr>
            </a:pPr>
            <a:r>
              <a:t>Творческий процесс важнее художественного результата.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20624"/>
            <a:ext cx="91440" cy="5852160"/>
          </a:xfrm>
          <a:prstGeom prst="rect">
            <a:avLst/>
          </a:prstGeom>
          <a:solidFill>
            <a:srgbClr val="6F7C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6419088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6F7C5F"/>
                </a:solidFill>
                <a:latin typeface="Aptos"/>
              </a:defRPr>
            </a:pPr>
            <a:r>
              <a:t>АННА АНОПОВА   /   ИСКУССТВО ЧУВСТВОВАТЬ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19088"/>
            <a:ext cx="548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6F7C5F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7724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100" b="1">
                <a:solidFill>
                  <a:srgbClr val="353D36"/>
                </a:solidFill>
                <a:latin typeface="Aptos"/>
              </a:defRPr>
            </a:pPr>
            <a:r>
              <a:t>Содержание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645920"/>
            <a:ext cx="47548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353D36"/>
                </a:solidFill>
                <a:latin typeface="Aptos"/>
              </a:defRPr>
            </a:pPr>
            <a:r>
              <a:t>01   Я здесь: контакт с собой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72200" y="1645920"/>
            <a:ext cx="47548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353D36"/>
                </a:solidFill>
                <a:latin typeface="Aptos"/>
              </a:defRPr>
            </a:pPr>
            <a:r>
              <a:t>02   Мои границы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651760"/>
            <a:ext cx="47548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353D36"/>
                </a:solidFill>
                <a:latin typeface="Aptos"/>
              </a:defRPr>
            </a:pPr>
            <a:r>
              <a:t>03   Моя внутренняя опора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2200" y="2651760"/>
            <a:ext cx="47548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353D36"/>
                </a:solidFill>
                <a:latin typeface="Aptos"/>
              </a:defRPr>
            </a:pPr>
            <a:r>
              <a:t>04   Куда хочется двигаться?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20624"/>
            <a:ext cx="91440" cy="5852160"/>
          </a:xfrm>
          <a:prstGeom prst="rect">
            <a:avLst/>
          </a:prstGeom>
          <a:solidFill>
            <a:srgbClr val="6F7C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6419088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6F7C5F"/>
                </a:solidFill>
                <a:latin typeface="Aptos"/>
              </a:defRPr>
            </a:pPr>
            <a:r>
              <a:t>АННА АНОПОВА   /   ИСКУССТВО ЧУВСТВОВАТЬ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19088"/>
            <a:ext cx="548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6F7C5F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7724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100" b="1">
                <a:solidFill>
                  <a:srgbClr val="353D36"/>
                </a:solidFill>
                <a:latin typeface="Aptos"/>
              </a:defRPr>
            </a:pPr>
            <a:r>
              <a:t>Для участников и площадки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828800"/>
            <a:ext cx="987552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0">
                <a:solidFill>
                  <a:srgbClr val="353D36"/>
                </a:solidFill>
                <a:latin typeface="Aptos"/>
              </a:defRPr>
            </a:pPr>
            <a:r>
              <a:t>Участники исследуют себя и отношения через доступные художественные материалы, свободное творчество и бережный диалог.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749039"/>
            <a:ext cx="987552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1">
                <a:solidFill>
                  <a:srgbClr val="6F7C5F"/>
                </a:solidFill>
                <a:latin typeface="Aptos"/>
              </a:defRPr>
            </a:pPr>
            <a:r>
              <a:t>Регулярный камерный цикл для аудитории, интересующейся психологией и искусством; можно проводить отдельными встречами.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20624"/>
            <a:ext cx="91440" cy="5852160"/>
          </a:xfrm>
          <a:prstGeom prst="rect">
            <a:avLst/>
          </a:prstGeom>
          <a:solidFill>
            <a:srgbClr val="6F7C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6419088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6F7C5F"/>
                </a:solidFill>
                <a:latin typeface="Aptos"/>
              </a:defRPr>
            </a:pPr>
            <a:r>
              <a:t>АННА АНОПОВА   /   ИСКУССТВО ЧУВСТВОВАТЬ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19088"/>
            <a:ext cx="548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6F7C5F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7724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100" b="1">
                <a:solidFill>
                  <a:srgbClr val="353D36"/>
                </a:solidFill>
                <a:latin typeface="Aptos"/>
              </a:defRPr>
            </a:pPr>
            <a:r>
              <a:t>Автор программы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783080"/>
            <a:ext cx="987552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353D36"/>
                </a:solidFill>
                <a:latin typeface="Aptos"/>
              </a:defRPr>
            </a:pPr>
            <a:r>
              <a:t>Анна Анопова — психолог, арт-терапевт, автор образовательных программ. Более 20 лет практики. Базовое образование — психологическое; дополнительная подготовка — Expressive Arts Therapy. Ученица Елены Макаровой. Опыт работы: «Мамин садик», инклюзивный центр «Сундук», образовательная среда на Бали.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98755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6F7C5F"/>
                </a:solidFill>
                <a:latin typeface="Aptos"/>
              </a:defRPr>
            </a:pPr>
            <a:r>
              <a:t>Возможны пилотная мастерская, регулярный цикл и адаптация под концепцию площадки.</a:t>
            </a:r>
          </a:p>
          <a:p>
            <a:pPr>
              <a:spcAft>
                <a:spcPts val="1000"/>
              </a:spcAft>
              <a:defRPr sz="1500" b="0">
                <a:solidFill>
                  <a:srgbClr val="6F7C5F"/>
                </a:solidFill>
                <a:latin typeface="Aptos"/>
              </a:defRPr>
            </a:pPr>
            <a:r>
              <a:t>Контакты: [телефон / Telegram / e-mail]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